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5"/>
  </p:notesMasterIdLst>
  <p:sldIdLst>
    <p:sldId id="256" r:id="rId2"/>
    <p:sldId id="321" r:id="rId3"/>
    <p:sldId id="322" r:id="rId4"/>
    <p:sldId id="308" r:id="rId5"/>
    <p:sldId id="268" r:id="rId6"/>
    <p:sldId id="307" r:id="rId7"/>
    <p:sldId id="319" r:id="rId8"/>
    <p:sldId id="267" r:id="rId9"/>
    <p:sldId id="323" r:id="rId10"/>
    <p:sldId id="318" r:id="rId11"/>
    <p:sldId id="271" r:id="rId12"/>
    <p:sldId id="273" r:id="rId13"/>
    <p:sldId id="296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97" r:id="rId22"/>
    <p:sldId id="281" r:id="rId23"/>
    <p:sldId id="298" r:id="rId24"/>
    <p:sldId id="324" r:id="rId25"/>
    <p:sldId id="282" r:id="rId26"/>
    <p:sldId id="299" r:id="rId27"/>
    <p:sldId id="301" r:id="rId28"/>
    <p:sldId id="293" r:id="rId29"/>
    <p:sldId id="294" r:id="rId30"/>
    <p:sldId id="288" r:id="rId31"/>
    <p:sldId id="325" r:id="rId32"/>
    <p:sldId id="302" r:id="rId33"/>
    <p:sldId id="305" r:id="rId34"/>
    <p:sldId id="326" r:id="rId35"/>
    <p:sldId id="314" r:id="rId36"/>
    <p:sldId id="312" r:id="rId37"/>
    <p:sldId id="315" r:id="rId38"/>
    <p:sldId id="269" r:id="rId39"/>
    <p:sldId id="306" r:id="rId40"/>
    <p:sldId id="320" r:id="rId41"/>
    <p:sldId id="327" r:id="rId42"/>
    <p:sldId id="260" r:id="rId43"/>
    <p:sldId id="262" r:id="rId44"/>
  </p:sldIdLst>
  <p:sldSz cx="12192000" cy="6858000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Wingdings 2" panose="05020102010507070707" pitchFamily="18" charset="2"/>
      <p:regular r:id="rId47"/>
    </p:embeddedFont>
    <p:embeddedFont>
      <p:font typeface="宋体" panose="02010600030101010101" pitchFamily="2" charset="-122"/>
      <p:regular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07B"/>
    <a:srgbClr val="150264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 autoAdjust="0"/>
    <p:restoredTop sz="91020" autoAdjust="0"/>
  </p:normalViewPr>
  <p:slideViewPr>
    <p:cSldViewPr snapToGrid="0">
      <p:cViewPr varScale="1">
        <p:scale>
          <a:sx n="100" d="100"/>
          <a:sy n="100" d="100"/>
        </p:scale>
        <p:origin x="11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875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93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0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580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</a:t>
            </a:r>
            <a:r>
              <a:rPr lang="en-US" altLang="zh-CN" dirty="0"/>
              <a:t>ppt</a:t>
            </a:r>
            <a:r>
              <a:rPr lang="zh-CN" altLang="en-US" dirty="0"/>
              <a:t>所言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8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F23CA0D0-9D1B-42F3-82CF-0268705346EB}" type="datetimeFigureOut">
              <a:rPr lang="zh-CN" altLang="en-US" smtClean="0"/>
              <a:pPr/>
              <a:t>2022/4/17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10" Type="http://schemas.openxmlformats.org/officeDocument/2006/relationships/image" Target="../media/image17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5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9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54" y="2332872"/>
            <a:ext cx="8995090" cy="34174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96740" y="5780819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799" y="2234047"/>
            <a:ext cx="1006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construction of the coordinate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78785" y="2554164"/>
            <a:ext cx="8058217" cy="2953371"/>
            <a:chOff x="848359" y="2952426"/>
            <a:chExt cx="8698118" cy="318789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59" y="2952426"/>
              <a:ext cx="8698118" cy="282754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868821" y="5808106"/>
              <a:ext cx="8677656" cy="332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construction of the coordinate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26557" y="2578350"/>
            <a:ext cx="3160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</a:rPr>
              <a:t>For unoccupied or unaligned seats, we add them into the coordinate according to their actual position.</a:t>
            </a:r>
          </a:p>
          <a:p>
            <a:r>
              <a:rPr lang="en-US" altLang="zh-CN" sz="1800" dirty="0">
                <a:latin typeface="Times New Roman" panose="02020603050405020304" pitchFamily="18" charset="0"/>
              </a:rPr>
              <a:t>only one correspondent cell exists in each position.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9" idx="2"/>
          </p:cNvCxnSpPr>
          <p:nvPr/>
        </p:nvCxnSpPr>
        <p:spPr>
          <a:xfrm>
            <a:off x="1520687" y="3776174"/>
            <a:ext cx="456092" cy="2017667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11357" y="3100313"/>
            <a:ext cx="218660" cy="675861"/>
          </a:xfrm>
          <a:prstGeom prst="rect">
            <a:avLst/>
          </a:prstGeom>
          <a:noFill/>
          <a:ln w="28575">
            <a:solidFill>
              <a:srgbClr val="110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02024" y="5793841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example, this wall is still taken as several cells.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29790" y="3646756"/>
            <a:ext cx="57150" cy="55868"/>
          </a:xfrm>
          <a:prstGeom prst="ellipse">
            <a:avLst/>
          </a:prstGeom>
          <a:solidFill>
            <a:srgbClr val="110087"/>
          </a:solidFill>
          <a:ln>
            <a:solidFill>
              <a:srgbClr val="0F0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054949" y="3350409"/>
                <a:ext cx="6457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13009C"/>
                          </a:solidFill>
                          <a:latin typeface="Cambria Math" panose="02040503050406030204" pitchFamily="18" charset="0"/>
                        </a:rPr>
                        <m:t>(4,1)</m:t>
                      </m:r>
                    </m:oMath>
                  </m:oMathPara>
                </a14:m>
                <a:endParaRPr lang="zh-CN" altLang="en-US" sz="1400" dirty="0">
                  <a:solidFill>
                    <a:srgbClr val="13009C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49" y="3350409"/>
                <a:ext cx="64579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/>
          <p:nvPr/>
        </p:nvCxnSpPr>
        <p:spPr>
          <a:xfrm flipH="1">
            <a:off x="706485" y="3888044"/>
            <a:ext cx="814202" cy="6299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502388" y="3809803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693" y="4499029"/>
            <a:ext cx="55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1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2693" y="4836359"/>
            <a:ext cx="55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2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681595" y="3888044"/>
            <a:ext cx="1054992" cy="1006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1718288" y="3847903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cells combined have a moderate range of 4.2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metres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is also quite realistic.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our model, the visibility range simultaneously affects the interval in our algorithm. Therefore, choosing 4 as the visibility range can avoid unnecessary complexity.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804210"/>
              </p:ext>
            </p:extLst>
          </p:nvPr>
        </p:nvGraphicFramePr>
        <p:xfrm>
          <a:off x="3461840" y="5068925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" name="AxMath" r:id="rId4" imgW="3052440" imgH="213840" progId="Equation.AxMath">
                  <p:embed/>
                </p:oleObj>
              </mc:Choice>
              <mc:Fallback>
                <p:oleObj name="AxMath" r:id="rId4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1840" y="5068925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" name="AxMath" r:id="rId6" imgW="4313520" imgH="380880" progId="Equation.AxMath">
                  <p:embed/>
                </p:oleObj>
              </mc:Choice>
              <mc:Fallback>
                <p:oleObj name="AxMath" r:id="rId6" imgW="4313520" imgH="380880" progId="Equation.AxMath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1D5B46E-214D-4F44-94D7-736DCE7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Greenshields speed-density linear model (Ref. </a:t>
            </a:r>
            <a:r>
              <a:rPr lang="en-US" altLang="zh-CN" sz="1800" dirty="0">
                <a:solidFill>
                  <a:srgbClr val="11008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essay)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830453"/>
              </p:ext>
            </p:extLst>
          </p:nvPr>
        </p:nvGraphicFramePr>
        <p:xfrm>
          <a:off x="425734" y="3690212"/>
          <a:ext cx="11340529" cy="120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7" name="AxMath" r:id="rId4" imgW="7283880" imgH="770760" progId="Equation.AxMath">
                  <p:embed/>
                </p:oleObj>
              </mc:Choice>
              <mc:Fallback>
                <p:oleObj name="AxMath" r:id="rId4" imgW="7283880" imgH="7707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734" y="3690212"/>
                        <a:ext cx="11340529" cy="120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924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594672" y="3503741"/>
            <a:ext cx="4977538" cy="2922018"/>
            <a:chOff x="6985000" y="3183259"/>
            <a:chExt cx="4856912" cy="2809656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9" name="AxMath" r:id="rId4" imgW="4056840" imgH="578160" progId="Equation.AxMath">
                      <p:embed/>
                    </p:oleObj>
                  </mc:Choice>
                  <mc:Fallback>
                    <p:oleObj name="AxMath" r:id="rId4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30" name="AxMath" r:id="rId6" imgW="2671200" imgH="462960" progId="Equation.AxMath">
                      <p:embed/>
                    </p:oleObj>
                  </mc:Choice>
                  <mc:Fallback>
                    <p:oleObj name="AxMath" r:id="rId6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6985000" y="4583645"/>
            <a:ext cx="4856912" cy="1409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1" name="AxMath" r:id="rId8" imgW="4213080" imgH="1221120" progId="Equation.AxMath">
                    <p:embed/>
                  </p:oleObj>
                </mc:Choice>
                <mc:Fallback>
                  <p:oleObj name="AxMath" r:id="rId8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1037EFA1-A650-411A-9890-A2FFFB00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412260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5948" y="3723160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534912" y="3493581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5524500" y="3856884"/>
            <a:ext cx="1010412" cy="875136"/>
          </a:xfrm>
          <a:prstGeom prst="straightConnector1">
            <a:avLst/>
          </a:prstGeom>
          <a:ln w="19050">
            <a:solidFill>
              <a:srgbClr val="1502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534912" y="4405070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4180840" y="4607560"/>
            <a:ext cx="2354072" cy="659290"/>
          </a:xfrm>
          <a:custGeom>
            <a:avLst/>
            <a:gdLst>
              <a:gd name="connsiteX0" fmla="*/ 2372360 w 2372360"/>
              <a:gd name="connsiteY0" fmla="*/ 0 h 659290"/>
              <a:gd name="connsiteX1" fmla="*/ 1976120 w 2372360"/>
              <a:gd name="connsiteY1" fmla="*/ 650240 h 659290"/>
              <a:gd name="connsiteX2" fmla="*/ 0 w 2372360"/>
              <a:gd name="connsiteY2" fmla="*/ 320040 h 65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60" h="659290">
                <a:moveTo>
                  <a:pt x="2372360" y="0"/>
                </a:moveTo>
                <a:cubicBezTo>
                  <a:pt x="2371936" y="298450"/>
                  <a:pt x="2371513" y="596900"/>
                  <a:pt x="1976120" y="650240"/>
                </a:cubicBezTo>
                <a:cubicBezTo>
                  <a:pt x="1580727" y="703580"/>
                  <a:pt x="790363" y="511810"/>
                  <a:pt x="0" y="320040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to calculating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(the index of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current cell at time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with the speed of all passengers.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 a specific passenger, due to our previous assumption (a passenger’s speed remains constant within a singular cell), we only need to 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partial summation to get the formulas.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242081"/>
              </p:ext>
            </p:extLst>
          </p:nvPr>
        </p:nvGraphicFramePr>
        <p:xfrm>
          <a:off x="2823862" y="4802258"/>
          <a:ext cx="6544274" cy="130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AxMath" r:id="rId5" imgW="4685400" imgH="936360" progId="Equation.AxMath">
                  <p:embed/>
                </p:oleObj>
              </mc:Choice>
              <mc:Fallback>
                <p:oleObj name="AxMath" r:id="rId5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3862" y="4802258"/>
                        <a:ext cx="6544274" cy="130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878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model is linear until the final stage (or the first slide presented in this part), so according to the inverse proportional relationship between real-life velocity and the velocity in our model, we’ll get a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Therefore, we can get the linear recursion formula with the whole state of passenger velocities as the previous time step, as shown below.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02472"/>
              </p:ext>
            </p:extLst>
          </p:nvPr>
        </p:nvGraphicFramePr>
        <p:xfrm>
          <a:off x="2568676" y="4243387"/>
          <a:ext cx="7054646" cy="176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8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68676" y="4243387"/>
                        <a:ext cx="7054646" cy="176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Analysis of different states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represents the standard luggage stowing time 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discompliance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index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higher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is, the longer stowing time a passenger needs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3">
            <a:extLst>
              <a:ext uri="{FF2B5EF4-FFF2-40B4-BE49-F238E27FC236}">
                <a16:creationId xmlns:a16="http://schemas.microsoft.com/office/drawing/2014/main" id="{7DB97848-ADBE-46EF-8B95-23D676E9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30BCB-4AC3-42C4-B43A-F384CAE4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4808" cy="3636511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of different states</a:t>
            </a:r>
            <a:endParaRPr lang="en-US" altLang="zh-CN" b="1" dirty="0">
              <a:solidFill>
                <a:srgbClr val="13009C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Getting seated and offering seats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time to offer seats can be calculated once given the original queue.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Reason –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preservation of sequence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queue.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0E902-A421-4BEF-B081-39D9CD2C26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b="16564"/>
          <a:stretch/>
        </p:blipFill>
        <p:spPr>
          <a:xfrm>
            <a:off x="3365977" y="4199137"/>
            <a:ext cx="5460047" cy="23839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39D721-5BEB-4402-9DBB-CA7C3C0E533B}"/>
              </a:ext>
            </a:extLst>
          </p:cNvPr>
          <p:cNvSpPr txBox="1"/>
          <p:nvPr/>
        </p:nvSpPr>
        <p:spPr>
          <a:xfrm>
            <a:off x="7069337" y="5959346"/>
            <a:ext cx="1756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</a:rPr>
              <a:t>Fig. Offering a seat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1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of states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subscript’s magnitude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762889"/>
              </p:ext>
            </p:extLst>
          </p:nvPr>
        </p:nvGraphicFramePr>
        <p:xfrm>
          <a:off x="1750114" y="3886613"/>
          <a:ext cx="8691770" cy="59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5" name="AxMath" r:id="rId5" imgW="5717880" imgH="390960" progId="Equation.AxMath">
                  <p:embed/>
                </p:oleObj>
              </mc:Choice>
              <mc:Fallback>
                <p:oleObj name="AxMath" r:id="rId5" imgW="5717880" imgH="39096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0114" y="3886613"/>
                        <a:ext cx="8691770" cy="593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j-lt"/>
              </a:rPr>
              <a:t>Analysis of the problem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j-lt"/>
              </a:rPr>
              <a:t>Optimization and Its Applications (Disembarking)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j-lt"/>
              </a:rPr>
              <a:t>Sensitivity Analysis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j-lt"/>
              </a:rPr>
              <a:t>Extensions of Our Model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j-lt"/>
              </a:rPr>
              <a:t>Conclusion &amp; Reflection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used the following method to update the states.</a:t>
            </a: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It’s clear that the relationship remains linear.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056939"/>
              </p:ext>
            </p:extLst>
          </p:nvPr>
        </p:nvGraphicFramePr>
        <p:xfrm>
          <a:off x="3061355" y="3849037"/>
          <a:ext cx="6069288" cy="6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0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1355" y="3849037"/>
                        <a:ext cx="6069288" cy="6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84309"/>
              </p:ext>
            </p:extLst>
          </p:nvPr>
        </p:nvGraphicFramePr>
        <p:xfrm>
          <a:off x="4899701" y="4799888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1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9701" y="4799888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456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times that passengers do not need to line in a queue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022452"/>
              </p:ext>
            </p:extLst>
          </p:nvPr>
        </p:nvGraphicFramePr>
        <p:xfrm>
          <a:off x="699343" y="3961988"/>
          <a:ext cx="10793309" cy="3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8" name="AxMath" r:id="rId5" imgW="5991840" imgH="213840" progId="Equation.AxMath">
                  <p:embed/>
                </p:oleObj>
              </mc:Choice>
              <mc:Fallback>
                <p:oleObj name="AxMath" r:id="rId5" imgW="5991840" imgH="21384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9343" y="3961988"/>
                        <a:ext cx="10793309" cy="38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559553"/>
              </p:ext>
            </p:extLst>
          </p:nvPr>
        </p:nvGraphicFramePr>
        <p:xfrm>
          <a:off x="2292364" y="5986756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" name="AxMath" r:id="rId7" imgW="4158000" imgH="342360" progId="Equation.AxMath">
                  <p:embed/>
                </p:oleObj>
              </mc:Choice>
              <mc:Fallback>
                <p:oleObj name="AxMath" r:id="rId7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2364" y="5986756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15">
            <a:extLst>
              <a:ext uri="{FF2B5EF4-FFF2-40B4-BE49-F238E27FC236}">
                <a16:creationId xmlns:a16="http://schemas.microsoft.com/office/drawing/2014/main" id="{24AD958F-05F3-4B5C-A3F5-7BF242144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935" y="47333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227022"/>
              </p:ext>
            </p:extLst>
          </p:nvPr>
        </p:nvGraphicFramePr>
        <p:xfrm>
          <a:off x="4650064" y="4694984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0" name="AxMath" r:id="rId9" imgW="1718604" imgH="431727" progId="Equation.AxMath">
                  <p:embed/>
                </p:oleObj>
              </mc:Choice>
              <mc:Fallback>
                <p:oleObj name="AxMath" r:id="rId9" imgW="1718604" imgH="431727" progId="Equation.AxMath">
                  <p:embed/>
                  <p:pic>
                    <p:nvPicPr>
                      <p:cNvPr id="0" name="Object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4" y="4694984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472418"/>
              </p:ext>
            </p:extLst>
          </p:nvPr>
        </p:nvGraphicFramePr>
        <p:xfrm>
          <a:off x="1890710" y="3113442"/>
          <a:ext cx="84105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8" name="AxMath" r:id="rId5" imgW="5991840" imgH="662760" progId="Equation.AxMath">
                  <p:embed/>
                </p:oleObj>
              </mc:Choice>
              <mc:Fallback>
                <p:oleObj name="AxMath" r:id="rId5" imgW="5991840" imgH="66276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710" y="3113442"/>
                        <a:ext cx="8410575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08950"/>
              </p:ext>
            </p:extLst>
          </p:nvPr>
        </p:nvGraphicFramePr>
        <p:xfrm>
          <a:off x="5239263" y="4772310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9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3" y="4772310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6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93" y="3401067"/>
            <a:ext cx="8632814" cy="3094326"/>
          </a:xfrm>
          <a:prstGeom prst="rect">
            <a:avLst/>
          </a:prstGeom>
        </p:spPr>
      </p:pic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6486962" cy="3636511"/>
          </a:xfrm>
        </p:spPr>
        <p:txBody>
          <a:bodyPr anchor="t">
            <a:noAutofit/>
          </a:bodyPr>
          <a:lstStyle/>
          <a:p>
            <a:pPr marL="0" indent="0" algn="ctr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/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3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997834" y="2401117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passenger, the disembarking process is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reverse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boarding process.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73" y="2222287"/>
            <a:ext cx="5889525" cy="37109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550170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standard variance of the boarding time of the passengers in the same row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families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4E0C3EB-1768-4C67-B272-634C099FBE5D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84814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reflect the three aspects of passengers’ satisfaction.</a:t>
            </a: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73381" y="-958281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模拟结果</a:t>
            </a:r>
            <a:b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Results of Simulation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269840" y="190500"/>
            <a:ext cx="10124574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269840" y="31888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15649" y="2555149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Optimization based on occupational rate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1480" y="2291440"/>
            <a:ext cx="7591676" cy="3150238"/>
            <a:chOff x="411480" y="2291440"/>
            <a:chExt cx="7591676" cy="31502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2291440"/>
              <a:ext cx="7591676" cy="2753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168963" y="5133901"/>
              <a:ext cx="6076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Fig. Flow chart for the optimal boarding method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Times New Roman" panose="02020603050405020304" pitchFamily="18" charset="0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Greedy Algorithm</a:t>
                </a:r>
                <a:endParaRPr lang="zh-CN" altLang="en-US" sz="1800" dirty="0">
                  <a:latin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10000" y="-10587"/>
            <a:ext cx="11382000" cy="3884810"/>
            <a:chOff x="-2407231" y="2039272"/>
            <a:chExt cx="12962416" cy="457488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816" y="2039272"/>
              <a:ext cx="8918369" cy="457488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-2407231" y="4906069"/>
              <a:ext cx="3569247" cy="36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E90BD31-A862-4388-AC4D-4CEEBCA2A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77" y="3884265"/>
            <a:ext cx="9725846" cy="2663221"/>
          </a:xfrm>
        </p:spPr>
      </p:pic>
      <p:sp>
        <p:nvSpPr>
          <p:cNvPr id="7" name="文本框 6"/>
          <p:cNvSpPr txBox="1"/>
          <p:nvPr/>
        </p:nvSpPr>
        <p:spPr>
          <a:xfrm>
            <a:off x="1000919" y="5810295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Flow chart of boarding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operate</a:t>
            </a: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63B433-23FC-49D3-8F04-ED1F5069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Letter to Airline Executives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7859713" y="2233613"/>
            <a:ext cx="4332287" cy="4330700"/>
          </a:xfrm>
        </p:spPr>
        <p:txBody>
          <a:bodyPr>
            <a:noAutofit/>
          </a:bodyPr>
          <a:lstStyle/>
          <a:p>
            <a:pPr algn="l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factors: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Humanization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algn="l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suggestions: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blocks in main aisles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enough space for luggage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unnecessary queue-jumping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394447" y="4253062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AC96D4-BA1E-45E3-9552-CDEE7B07A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875" y="2303160"/>
            <a:ext cx="7305178" cy="363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9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total width of a passenger and his luggage is similar to the width between rows.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This can turn the continuous model into a discrete model to simplify the calculation.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srgbClr val="13009C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velocity wouldn’t change much in a particular cell, and the actual average speed is approximately equal to the average we’ve made</a:t>
                </a: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74" y="2111207"/>
            <a:ext cx="8142648" cy="433399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the Assumption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617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EDAC5A9D-5873-4B9B-A6E8-A50001EF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Notations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algn="l"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won’t change in the whole scope. (Nature of Model)</a:t>
            </a:r>
          </a:p>
          <a:p>
            <a:pPr algn="l"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change in the whole scope, but won’t change for a fixed set of passengers and a set plane. (Nature of Aircraft and Method)</a:t>
            </a:r>
          </a:p>
          <a:p>
            <a:pPr algn="l">
              <a:buFont typeface="Wingdings" panose="05000000000000000000" pitchFamily="2" charset="2"/>
              <a:buChar char="p"/>
            </a:pPr>
            <a:r>
              <a:rPr lang="en-US" altLang="zh-CN" b="0" i="0" u="none" strike="noStrike" baseline="0" dirty="0">
                <a:solidFill>
                  <a:srgbClr val="9C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-US" altLang="zh-C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varies for different initial sequences of passengers. (Nature of Passengers)</a:t>
            </a:r>
          </a:p>
          <a:p>
            <a:pPr algn="l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600" b="1" dirty="0">
                <a:latin typeface="+mj-lt"/>
              </a:rPr>
              <a:t>*In the following presentation, variables that emerge for the first time will be accompanied by detailed explanations.</a:t>
            </a:r>
            <a:endParaRPr lang="zh-CN" altLang="en-US" sz="1600" b="1" dirty="0">
              <a:latin typeface="+mj-lt"/>
            </a:endParaRPr>
          </a:p>
          <a:p>
            <a:pPr algn="l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1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·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</TotalTime>
  <Words>2010</Words>
  <Application>Microsoft Office PowerPoint</Application>
  <PresentationFormat>宽屏</PresentationFormat>
  <Paragraphs>289</Paragraphs>
  <Slides>43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宋体</vt:lpstr>
      <vt:lpstr>Wingdings</vt:lpstr>
      <vt:lpstr>Wingdings 2</vt:lpstr>
      <vt:lpstr>Cambria Math</vt:lpstr>
      <vt:lpstr>Times New Roman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Assumptions</vt:lpstr>
      <vt:lpstr>Justification for the Assumption</vt:lpstr>
      <vt:lpstr>Notations</vt:lpstr>
      <vt:lpstr>Definitions</vt:lpstr>
      <vt:lpstr>Part 2 Analysis of the problem</vt:lpstr>
      <vt:lpstr>Overview of math model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(Total time)</vt:lpstr>
      <vt:lpstr>Total Boarding Time (Total time)</vt:lpstr>
      <vt:lpstr>Part 3 Optimization and Its Applications (Disembarking)</vt:lpstr>
      <vt:lpstr>Vertical Optimization (Parallelity)</vt:lpstr>
      <vt:lpstr>Vertical Optimization (Parallelity)</vt:lpstr>
      <vt:lpstr>Vertical Optimization (Parallelity)</vt:lpstr>
      <vt:lpstr>Modelling &amp; Optimization of Disembarking</vt:lpstr>
      <vt:lpstr>Horizontal Optimization (Satisfactory Index)</vt:lpstr>
      <vt:lpstr>模拟结果 Results of Simulation</vt:lpstr>
      <vt:lpstr>Part 4 Sensitivity Analysis</vt:lpstr>
      <vt:lpstr>Sensitivity Analysis</vt:lpstr>
      <vt:lpstr>Sensitivity Analysis</vt:lpstr>
      <vt:lpstr>Part 5 Extensions of Our Model</vt:lpstr>
      <vt:lpstr>Application to Different Aircrafts (Coordinates)</vt:lpstr>
      <vt:lpstr>Application to Different Aircrafts (Coordinates)</vt:lpstr>
      <vt:lpstr>Application to Different Aircrafts (Optimisation)</vt:lpstr>
      <vt:lpstr>Application to Different Aircrafts (Optimisation)</vt:lpstr>
      <vt:lpstr>Application to Different Aircrafts (Conclusions)</vt:lpstr>
      <vt:lpstr>Application to Different Aircrafts (Conclusions)</vt:lpstr>
      <vt:lpstr>Part 6 Conclusion &amp; Reflection </vt:lpstr>
      <vt:lpstr>Strengths &amp; Weaknesses</vt:lpstr>
      <vt:lpstr>A Letter to Airline Executives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Shao Eason</cp:lastModifiedBy>
  <cp:revision>193</cp:revision>
  <dcterms:created xsi:type="dcterms:W3CDTF">2022-04-09T13:58:34Z</dcterms:created>
  <dcterms:modified xsi:type="dcterms:W3CDTF">2022-04-17T09:40:14Z</dcterms:modified>
</cp:coreProperties>
</file>